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56" r:id="rId9"/>
    <p:sldId id="257" r:id="rId10"/>
    <p:sldId id="267" r:id="rId11"/>
    <p:sldId id="268" r:id="rId12"/>
    <p:sldId id="269" r:id="rId13"/>
    <p:sldId id="258" r:id="rId14"/>
    <p:sldId id="25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85" autoAdjust="0"/>
  </p:normalViewPr>
  <p:slideViewPr>
    <p:cSldViewPr>
      <p:cViewPr varScale="1">
        <p:scale>
          <a:sx n="88" d="100"/>
          <a:sy n="88" d="100"/>
        </p:scale>
        <p:origin x="-6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13FAB-AEF0-4563-A8C3-5F5272BF145D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1C79C-FDF8-407D-AE35-F181ECDDD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45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1C79C-FDF8-407D-AE35-F181ECDDDAC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00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3, Врачи стационаров общей лечебной сети заполняют пп.1,  2.1- 2.4; 3.1-3.7; 4.1, 4.1.2, 4.2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1C79C-FDF8-407D-AE35-F181ECDDDAC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226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4 Врачи онкологи первичных </a:t>
            </a:r>
            <a:r>
              <a:rPr lang="ru-RU" dirty="0" err="1" smtClean="0"/>
              <a:t>онкокабинетов</a:t>
            </a:r>
            <a:r>
              <a:rPr lang="ru-RU" dirty="0" smtClean="0"/>
              <a:t> и </a:t>
            </a:r>
            <a:r>
              <a:rPr lang="ru-RU" dirty="0" err="1" smtClean="0"/>
              <a:t>онкополиклиник</a:t>
            </a:r>
            <a:r>
              <a:rPr lang="ru-RU" dirty="0" smtClean="0"/>
              <a:t>  ГБУЗ ТГКБ №5  и ГБУЗ СОКОД при проведении  дифференциальной и уточняющей диагностики ЗНО, или их рецидивов, заполняют пп.1,  2.1- 2.4; 3.1-3.8; 4.2 Выписки </a:t>
            </a:r>
          </a:p>
          <a:p>
            <a:r>
              <a:rPr lang="ru-RU" dirty="0" smtClean="0"/>
              <a:t>При амбулаторном </a:t>
            </a:r>
            <a:r>
              <a:rPr lang="ru-RU" dirty="0" err="1" smtClean="0"/>
              <a:t>спецлечении</a:t>
            </a:r>
            <a:r>
              <a:rPr lang="ru-RU" dirty="0" smtClean="0"/>
              <a:t> (хирургическом, химиотерапевтическом, лучевом) онкологических больных дополнительно  заполняют пп.4.1;  4.1.2; 4.1.3; 4.1.4.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1C79C-FDF8-407D-AE35-F181ECDDDAC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315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5 Врачи онкологи стационаров специализированных онкологических учреждений,  выполняющих в плановом порядке этапы хирургического, лучевого и химиотерапевтического лечения  заполняют </a:t>
            </a:r>
            <a:r>
              <a:rPr lang="ru-RU" dirty="0" err="1" smtClean="0"/>
              <a:t>пп</a:t>
            </a:r>
            <a:r>
              <a:rPr lang="ru-RU" dirty="0" smtClean="0"/>
              <a:t>. 1; 2.1; 2.4; 3.1-3.8; 4.1;  4.1.2; 4.1.3; 4.1.4; 4.2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1C79C-FDF8-407D-AE35-F181ECDDDAC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000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6 Врачи онкологи первичных онкологических кабинетов (</a:t>
            </a:r>
            <a:r>
              <a:rPr lang="ru-RU" dirty="0" err="1" smtClean="0"/>
              <a:t>онкоотделений</a:t>
            </a:r>
            <a:r>
              <a:rPr lang="ru-RU" dirty="0" smtClean="0"/>
              <a:t>), ВОП, участковые терапевты и др. врачи специалисты  при проведении диспансерного наблюдения онкологических больных заполняют </a:t>
            </a:r>
            <a:r>
              <a:rPr lang="ru-RU" dirty="0" err="1" smtClean="0"/>
              <a:t>пп</a:t>
            </a:r>
            <a:r>
              <a:rPr lang="ru-RU" dirty="0" smtClean="0"/>
              <a:t>. 1; 2.1-2.4; 3.1-3.8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1C79C-FDF8-407D-AE35-F181ECDDDAC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486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7.  ВОП, терапевты и врачи паллиативной помощи участковых поликлиник, хосписов и отделений паллиативной помощи  при ведении </a:t>
            </a:r>
            <a:r>
              <a:rPr lang="ru-RU" dirty="0" err="1" smtClean="0"/>
              <a:t>онкобольных</a:t>
            </a:r>
            <a:r>
              <a:rPr lang="ru-RU" dirty="0" smtClean="0"/>
              <a:t> с ХБС заполняют </a:t>
            </a:r>
            <a:r>
              <a:rPr lang="ru-RU" dirty="0" err="1" smtClean="0"/>
              <a:t>пп</a:t>
            </a:r>
            <a:r>
              <a:rPr lang="ru-RU" dirty="0" smtClean="0"/>
              <a:t>. 1; 2.1; 3.1-3.8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1C79C-FDF8-407D-AE35-F181ECDDDAC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029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1C79C-FDF8-407D-AE35-F181ECDDDAC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12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Эту информацию мы представляем в формате выписки,</a:t>
            </a:r>
            <a:r>
              <a:rPr lang="ru-RU" baseline="0" dirty="0" smtClean="0"/>
              <a:t> </a:t>
            </a:r>
            <a:r>
              <a:rPr lang="ru-RU" dirty="0" smtClean="0"/>
              <a:t> которая оформляется: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1C79C-FDF8-407D-AE35-F181ECDDDAC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091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5 случаях 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1C79C-FDF8-407D-AE35-F181ECDDDAC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572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1C79C-FDF8-407D-AE35-F181ECDDDAC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665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1C79C-FDF8-407D-AE35-F181ECDDDAC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860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1C79C-FDF8-407D-AE35-F181ECDDDAC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078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 Фельдшера и акушерки</a:t>
            </a:r>
            <a:r>
              <a:rPr lang="ru-RU" b="1" baseline="0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ФАПов</a:t>
            </a:r>
            <a:r>
              <a:rPr lang="ru-RU" b="1" dirty="0" smtClean="0">
                <a:solidFill>
                  <a:schemeClr val="tx1"/>
                </a:solidFill>
              </a:rPr>
              <a:t>, офисов ВОП и смотровых кабинетов  заполняют </a:t>
            </a:r>
            <a:r>
              <a:rPr lang="ru-RU" b="1" dirty="0" err="1" smtClean="0">
                <a:solidFill>
                  <a:schemeClr val="tx1"/>
                </a:solidFill>
              </a:rPr>
              <a:t>пп</a:t>
            </a:r>
            <a:r>
              <a:rPr lang="ru-RU" b="1" dirty="0" smtClean="0">
                <a:solidFill>
                  <a:schemeClr val="tx1"/>
                </a:solidFill>
              </a:rPr>
              <a:t>. 1, 2.1 и 2.2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1C79C-FDF8-407D-AE35-F181ECDDDAC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584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. Врачи общей практики, участковые терапевты, акушеры-гинекологи или  иными врачи-специалисты:</a:t>
            </a:r>
          </a:p>
          <a:p>
            <a:r>
              <a:rPr lang="ru-RU" dirty="0" smtClean="0"/>
              <a:t>заполняют </a:t>
            </a:r>
            <a:r>
              <a:rPr lang="ru-RU" dirty="0" err="1" smtClean="0"/>
              <a:t>пп</a:t>
            </a:r>
            <a:r>
              <a:rPr lang="ru-RU" dirty="0" smtClean="0"/>
              <a:t>. 1,  2.1,  2.2 и 2.3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1C79C-FDF8-407D-AE35-F181ECDDDAC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060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75706"/>
          </a:xfrm>
        </p:spPr>
        <p:txBody>
          <a:bodyPr>
            <a:normAutofit/>
          </a:bodyPr>
          <a:lstStyle/>
          <a:p>
            <a:r>
              <a:rPr lang="ru-RU" dirty="0" smtClean="0"/>
              <a:t>О порядке внесения в реестр счетов информации об онкологических больных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81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7" r="9350" b="16349"/>
          <a:stretch/>
        </p:blipFill>
        <p:spPr>
          <a:xfrm>
            <a:off x="1418861" y="13657"/>
            <a:ext cx="3799656" cy="6470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3" t="4604" r="14947" b="6666"/>
          <a:stretch/>
        </p:blipFill>
        <p:spPr>
          <a:xfrm>
            <a:off x="5050431" y="199020"/>
            <a:ext cx="4093569" cy="64703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4125" y="1196752"/>
            <a:ext cx="14229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Заполнение «выписки» врачами стационаров общей лечебной сети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6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476672"/>
            <a:ext cx="2304256" cy="4176464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Заполение</a:t>
            </a:r>
            <a:r>
              <a:rPr 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«выписки» </a:t>
            </a:r>
            <a:r>
              <a:rPr lang="ru-RU" sz="2000" b="1" dirty="0" smtClean="0">
                <a:solidFill>
                  <a:srgbClr val="FF0000"/>
                </a:solidFill>
              </a:rPr>
              <a:t>в</a:t>
            </a:r>
            <a:r>
              <a:rPr 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рачами 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онкологами первичных </a:t>
            </a:r>
            <a:r>
              <a:rPr lang="ru-RU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онкокабинетов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онкополиклиник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ГБУЗ ТГКБ №5  и ГБУЗ СОКОД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2" t="3177" r="18285" b="7350"/>
          <a:stretch/>
        </p:blipFill>
        <p:spPr>
          <a:xfrm>
            <a:off x="5796136" y="188640"/>
            <a:ext cx="3240359" cy="66693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0" r="3238" b="16032"/>
          <a:stretch/>
        </p:blipFill>
        <p:spPr>
          <a:xfrm>
            <a:off x="2339752" y="0"/>
            <a:ext cx="3456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5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2195736" cy="329837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Заполнение </a:t>
            </a:r>
            <a:r>
              <a:rPr lang="ru-RU" sz="2000" b="1" dirty="0">
                <a:solidFill>
                  <a:srgbClr val="FF0000"/>
                </a:solidFill>
              </a:rPr>
              <a:t>«выписки» </a:t>
            </a:r>
            <a:r>
              <a:rPr lang="ru-RU" sz="2000" b="1" dirty="0" smtClean="0">
                <a:solidFill>
                  <a:srgbClr val="FF0000"/>
                </a:solidFill>
              </a:rPr>
              <a:t>врачами онкологи </a:t>
            </a:r>
            <a:r>
              <a:rPr lang="ru-RU" sz="2000" b="1" dirty="0">
                <a:solidFill>
                  <a:srgbClr val="FF0000"/>
                </a:solidFill>
              </a:rPr>
              <a:t>стационаров </a:t>
            </a:r>
            <a:r>
              <a:rPr lang="ru-RU" sz="2000" b="1" dirty="0" err="1" smtClean="0">
                <a:solidFill>
                  <a:srgbClr val="FF0000"/>
                </a:solidFill>
              </a:rPr>
              <a:t>специализиро</a:t>
            </a:r>
            <a:r>
              <a:rPr lang="ru-RU" sz="2000" b="1" dirty="0" smtClean="0">
                <a:solidFill>
                  <a:srgbClr val="FF0000"/>
                </a:solidFill>
              </a:rPr>
              <a:t>-ванных </a:t>
            </a:r>
            <a:r>
              <a:rPr lang="ru-RU" sz="2000" b="1" dirty="0">
                <a:solidFill>
                  <a:srgbClr val="FF0000"/>
                </a:solidFill>
              </a:rPr>
              <a:t>онкологических учреждений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3531904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2897"/>
            <a:ext cx="3236913" cy="666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20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16632"/>
            <a:ext cx="1440160" cy="4968552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Заполнение «выписки» </a:t>
            </a:r>
            <a:r>
              <a:rPr lang="ru-RU" sz="1400" b="1" dirty="0" smtClean="0">
                <a:solidFill>
                  <a:srgbClr val="FF0000"/>
                </a:solidFill>
              </a:rPr>
              <a:t>врачами-онкологами  первичных онкологических кабинетов, ВОП, </a:t>
            </a:r>
            <a:r>
              <a:rPr lang="ru-RU" sz="1400" b="1" dirty="0">
                <a:solidFill>
                  <a:srgbClr val="FF0000"/>
                </a:solidFill>
              </a:rPr>
              <a:t>участковыми терапевтами, </a:t>
            </a:r>
            <a:r>
              <a:rPr lang="ru-RU" sz="1400" b="1" dirty="0" smtClean="0">
                <a:solidFill>
                  <a:srgbClr val="FF0000"/>
                </a:solidFill>
              </a:rPr>
              <a:t> и др. врачами </a:t>
            </a:r>
            <a:r>
              <a:rPr lang="ru-RU" sz="1400" b="1" dirty="0" smtClean="0">
                <a:solidFill>
                  <a:srgbClr val="FF0000"/>
                </a:solidFill>
              </a:rPr>
              <a:t>специалистами</a:t>
            </a:r>
            <a:br>
              <a:rPr lang="ru-RU" sz="1400" b="1" dirty="0" smtClean="0">
                <a:solidFill>
                  <a:srgbClr val="FF0000"/>
                </a:solidFill>
              </a:rPr>
            </a:br>
            <a:r>
              <a:rPr lang="ru-RU" sz="1400" b="1" dirty="0" smtClean="0"/>
              <a:t>при диспансерном наблюдении</a:t>
            </a:r>
            <a:endParaRPr lang="ru-RU" sz="1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5" t="8095" r="4357" b="6696"/>
          <a:stretch/>
        </p:blipFill>
        <p:spPr>
          <a:xfrm>
            <a:off x="1475656" y="31456"/>
            <a:ext cx="4014216" cy="68133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0" t="3600" r="16858" b="7200"/>
          <a:stretch/>
        </p:blipFill>
        <p:spPr>
          <a:xfrm>
            <a:off x="5276088" y="9144"/>
            <a:ext cx="386791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07968" y="1804729"/>
            <a:ext cx="304024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80686" y="2492896"/>
            <a:ext cx="415636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6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1440160" cy="5472608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Заполнение «выписки» врачами общей практики, </a:t>
            </a:r>
            <a:r>
              <a:rPr lang="ru-RU" sz="1400" b="1" dirty="0" smtClean="0">
                <a:solidFill>
                  <a:srgbClr val="FF0000"/>
                </a:solidFill>
              </a:rPr>
              <a:t>терапевтами</a:t>
            </a:r>
            <a:r>
              <a:rPr lang="ru-RU" sz="1400" b="1" dirty="0">
                <a:solidFill>
                  <a:srgbClr val="FF0000"/>
                </a:solidFill>
              </a:rPr>
              <a:t>, </a:t>
            </a:r>
            <a:r>
              <a:rPr lang="ru-RU" sz="1400" b="1" dirty="0" smtClean="0">
                <a:solidFill>
                  <a:srgbClr val="FF0000"/>
                </a:solidFill>
              </a:rPr>
              <a:t>участковыми врачами паллиативной помощи участковых поликлиник, хосписов и отделений паллиативной  при ведении онкологических больных с ХБС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9" t="1759" r="4127" b="14076"/>
          <a:stretch/>
        </p:blipFill>
        <p:spPr>
          <a:xfrm>
            <a:off x="1547664" y="0"/>
            <a:ext cx="3744416" cy="674136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4" t="3600" r="13845" b="21066"/>
          <a:stretch/>
        </p:blipFill>
        <p:spPr>
          <a:xfrm>
            <a:off x="5364088" y="0"/>
            <a:ext cx="3672408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1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b="1" dirty="0" smtClean="0"/>
              <a:t>Благодарю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2498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настоящее время общие </a:t>
            </a:r>
            <a:r>
              <a:rPr lang="ru-RU" dirty="0"/>
              <a:t>принципы построения и функционирования информационных систем и порядок информационного взаимодействия в сфере </a:t>
            </a:r>
            <a:r>
              <a:rPr lang="ru-RU" dirty="0" smtClean="0"/>
              <a:t>ОМС регламентированы приказами </a:t>
            </a:r>
            <a:r>
              <a:rPr lang="ru-RU" dirty="0"/>
              <a:t>ФФОМС </a:t>
            </a:r>
            <a:r>
              <a:rPr lang="ru-RU" b="1" dirty="0"/>
              <a:t>№79 </a:t>
            </a:r>
            <a:r>
              <a:rPr lang="ru-RU" dirty="0"/>
              <a:t>от 07.04.2011г., </a:t>
            </a:r>
            <a:r>
              <a:rPr lang="ru-RU" b="1" dirty="0" smtClean="0"/>
              <a:t>№</a:t>
            </a:r>
            <a:r>
              <a:rPr lang="ru-RU" b="1" dirty="0"/>
              <a:t>200 </a:t>
            </a:r>
            <a:r>
              <a:rPr lang="ru-RU" dirty="0"/>
              <a:t>от 28.09.2018г. и №</a:t>
            </a:r>
            <a:r>
              <a:rPr lang="ru-RU" b="1" dirty="0"/>
              <a:t>285</a:t>
            </a:r>
            <a:r>
              <a:rPr lang="ru-RU" dirty="0"/>
              <a:t> от 13.12.2018г</a:t>
            </a:r>
            <a:r>
              <a:rPr lang="ru-RU" dirty="0" smtClean="0"/>
              <a:t>., в соответствии с которыми </a:t>
            </a:r>
            <a:r>
              <a:rPr lang="ru-RU" b="1" dirty="0" smtClean="0"/>
              <a:t>реестр счетов  </a:t>
            </a:r>
            <a:r>
              <a:rPr lang="ru-RU" dirty="0" smtClean="0"/>
              <a:t>за медицинские услуги, оказанные онкологическим больным, должен содержать следующую информацию: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68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Выписка на 2 листах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6" t="8570" r="17718" b="6350"/>
          <a:stretch/>
        </p:blipFill>
        <p:spPr>
          <a:xfrm>
            <a:off x="179512" y="-1"/>
            <a:ext cx="4248472" cy="67413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4" t="4604" r="11765" b="7142"/>
          <a:stretch/>
        </p:blipFill>
        <p:spPr>
          <a:xfrm>
            <a:off x="4427984" y="0"/>
            <a:ext cx="4716016" cy="674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9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при </a:t>
            </a:r>
            <a:r>
              <a:rPr lang="ru-RU" dirty="0"/>
              <a:t>подозрении на </a:t>
            </a:r>
            <a:r>
              <a:rPr lang="ru-RU" dirty="0" smtClean="0"/>
              <a:t>ЗНО;   </a:t>
            </a:r>
            <a:endParaRPr lang="ru-RU" dirty="0"/>
          </a:p>
          <a:p>
            <a:r>
              <a:rPr lang="ru-RU" dirty="0"/>
              <a:t> выявлении </a:t>
            </a:r>
            <a:r>
              <a:rPr lang="ru-RU" dirty="0" smtClean="0"/>
              <a:t>ЗНО;  </a:t>
            </a:r>
            <a:endParaRPr lang="ru-RU" dirty="0"/>
          </a:p>
          <a:p>
            <a:r>
              <a:rPr lang="ru-RU" dirty="0"/>
              <a:t>при уточняющей диагностики  и лечении ЗНО в учреждении общей лечебной сети (поликлинике или стационаре), в том числе при оказании экстренной хирургической помощи; </a:t>
            </a:r>
          </a:p>
          <a:p>
            <a:r>
              <a:rPr lang="ru-RU" dirty="0"/>
              <a:t>при уточняющей диагностики  и </a:t>
            </a:r>
            <a:r>
              <a:rPr lang="ru-RU" dirty="0" err="1"/>
              <a:t>спецлечении</a:t>
            </a:r>
            <a:r>
              <a:rPr lang="ru-RU" dirty="0"/>
              <a:t> ЗНО, или его рецидива,  в специализированном онкологическом учреждении;</a:t>
            </a:r>
          </a:p>
          <a:p>
            <a:r>
              <a:rPr lang="ru-RU" dirty="0"/>
              <a:t> при контрольном диспансерном осмотре онкологического больного, в том числе с ХБС. </a:t>
            </a:r>
          </a:p>
        </p:txBody>
      </p:sp>
    </p:spTree>
    <p:extLst>
      <p:ext uri="{BB962C8B-B14F-4D97-AF65-F5344CB8AC3E}">
        <p14:creationId xmlns:p14="http://schemas.microsoft.com/office/powerpoint/2010/main" val="195680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На каждый законченный случай  вышеназванных категорий больных (обращение в поликлинику или госпитализация в стационар), в том числе при оказании экстренной помощи, оформляется отдельная Выписка. В рамках одного  случая лечащий врач может направить пациента  на различные обследования и назначить лечение. В процессе ведения пациента по результатам выполненных обследований и проведенных алгоритмов лечения информация в Выписке лечащим врачом последовательно корректируется (дополняется, уточняется, изменяется).  </a:t>
            </a:r>
          </a:p>
          <a:p>
            <a:r>
              <a:rPr lang="ru-RU" dirty="0"/>
              <a:t>После завершения курса специального лечения начинается период динамического наблюдения онкологического больного, в ходе которого проводятся контрольные диспансерные осмотры (1-й год наблюдения 1 раз в 3 мес., 2-й год наблюдения 1 раз в 6 мес., 3-й год наблюдения  и до конца жизни  - 1 раз в год). При этом на каждый законченный случай обращения пациента для контрольного диспансерного осмотра лечащим врачом оформляется отдельная Выписка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20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Выписка </a:t>
            </a:r>
            <a:r>
              <a:rPr lang="ru-RU" dirty="0"/>
              <a:t>не оформляется врачами диагностических специальностей. Поэтому при выставлении счетов за </a:t>
            </a:r>
            <a:r>
              <a:rPr lang="ru-RU" dirty="0" err="1"/>
              <a:t>параклинические</a:t>
            </a:r>
            <a:r>
              <a:rPr lang="ru-RU" dirty="0"/>
              <a:t> услуги, выполненные пациенту с подозрением на злокачественное новообразование,  к электронному  реестру прикрепляется Выписка, оформленная лечащим врачом (ВОП, терапевтом, онкологом и т.д.) на дату  выполнения услуги.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8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Порядок заполнения Выписки на различных этапах маршрутизации </a:t>
            </a:r>
            <a:r>
              <a:rPr lang="ru-RU" sz="3100" b="1" dirty="0" smtClean="0"/>
              <a:t>в </a:t>
            </a:r>
            <a:r>
              <a:rPr lang="ru-RU" sz="3100" b="1" dirty="0"/>
              <a:t>соответствии с Приказом МЗ СО от 15.05.2014 №684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Выписка составляется  следующими специалистами медицинских организаций   на всех этапах маршрутизации </a:t>
            </a:r>
            <a:r>
              <a:rPr lang="ru-RU" dirty="0" err="1" smtClean="0"/>
              <a:t>онкобольных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679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424" y="1"/>
            <a:ext cx="3672408" cy="357301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Заполнение «выписки» фельдшерами и акушерками </a:t>
            </a:r>
            <a:r>
              <a:rPr lang="ru-RU" b="1" dirty="0" err="1" smtClean="0">
                <a:solidFill>
                  <a:srgbClr val="FF0000"/>
                </a:solidFill>
              </a:rPr>
              <a:t>ФАПов</a:t>
            </a:r>
            <a:r>
              <a:rPr lang="ru-RU" b="1" dirty="0" smtClean="0">
                <a:solidFill>
                  <a:srgbClr val="FF0000"/>
                </a:solidFill>
              </a:rPr>
              <a:t> и офисов ВОП при выявлении пациента с подозрением  на </a:t>
            </a:r>
            <a:r>
              <a:rPr lang="ru-RU" b="1" dirty="0" err="1" smtClean="0">
                <a:solidFill>
                  <a:srgbClr val="FF0000"/>
                </a:solidFill>
              </a:rPr>
              <a:t>онкозаболевание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8849" r="4301" b="33891"/>
          <a:stretch/>
        </p:blipFill>
        <p:spPr>
          <a:xfrm>
            <a:off x="3779912" y="0"/>
            <a:ext cx="5364088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6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0664" cy="293833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Заполнение «выписки</a:t>
            </a:r>
            <a:r>
              <a:rPr lang="ru-RU" sz="2000" b="1" dirty="0" smtClean="0">
                <a:solidFill>
                  <a:srgbClr val="FF0000"/>
                </a:solidFill>
              </a:rPr>
              <a:t>» врачами общей практики, участковыми терапевтами, акушерами-гинекологами или иными врачами-специалистами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9" t="8746" r="5227" b="36030"/>
          <a:stretch/>
        </p:blipFill>
        <p:spPr>
          <a:xfrm>
            <a:off x="3203848" y="0"/>
            <a:ext cx="5910376" cy="6741368"/>
          </a:xfrm>
        </p:spPr>
      </p:pic>
    </p:spTree>
    <p:extLst>
      <p:ext uri="{BB962C8B-B14F-4D97-AF65-F5344CB8AC3E}">
        <p14:creationId xmlns:p14="http://schemas.microsoft.com/office/powerpoint/2010/main" val="412861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717</Words>
  <Application>Microsoft Office PowerPoint</Application>
  <PresentationFormat>Экран (4:3)</PresentationFormat>
  <Paragraphs>47</Paragraphs>
  <Slides>15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 порядке внесения в реестр счетов информации об онкологических больных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заполнения Выписки на различных этапах маршрутизации в соответствии с Приказом МЗ СО от 15.05.2014 №684  </vt:lpstr>
      <vt:lpstr>Презентация PowerPoint</vt:lpstr>
      <vt:lpstr>Заполнение «выписки» врачами общей практики, участковыми терапевтами, акушерами-гинекологами или иными врачами-специалистами</vt:lpstr>
      <vt:lpstr>Презентация PowerPoint</vt:lpstr>
      <vt:lpstr>Заполение «выписки» врачами онкологами первичных онкокабинетов и онкополиклиник                    ГБУЗ ТГКБ №5  и ГБУЗ СОКОД </vt:lpstr>
      <vt:lpstr>Заполнение «выписки» врачами онкологи стационаров специализиро-ванных онкологических учреждений</vt:lpstr>
      <vt:lpstr>Заполнение «выписки» врачами-онкологами  первичных онкологических кабинетов, ВОП, участковыми терапевтами,  и др. врачами специалистами при диспансерном наблюдении</vt:lpstr>
      <vt:lpstr>Заполнение «выписки» врачами общей практики, терапевтами, участковыми врачами паллиативной помощи участковых поликлиник, хосписов и отделений паллиативной  при ведении онкологических больных с ХБС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Попова Татьяна Филипповна</cp:lastModifiedBy>
  <cp:revision>19</cp:revision>
  <cp:lastPrinted>2018-12-27T05:38:46Z</cp:lastPrinted>
  <dcterms:modified xsi:type="dcterms:W3CDTF">2018-12-27T06:48:36Z</dcterms:modified>
</cp:coreProperties>
</file>